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399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20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5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95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73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30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80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0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33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911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50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1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17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312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61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0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625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420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Theories of Emotion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JL - Jump &amp; Label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CB - Cymbols bash at the SAME TIME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SS2F - what you think about the physical arousal </a:t>
            </a:r>
          </a:p>
        </p:txBody>
      </p:sp>
    </p:spTree>
    <p:extLst>
      <p:ext uri="{BB962C8B-B14F-4D97-AF65-F5344CB8AC3E}">
        <p14:creationId xmlns:p14="http://schemas.microsoft.com/office/powerpoint/2010/main" val="2336468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80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415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18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39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04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023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38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875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586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558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062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7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12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926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Agonists - drugs that mimic or copy neurotransmitters, make it MORE likely the next neuron will fire. Fit into receptor cells.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Antagonists - drugs that BLOCK neurotransmitters. Fill the receptor sites on the dendrites. Prevent the *real* neurotransmitter from working.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62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2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4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25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19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Motion parallax, Height in plane = relative height </a:t>
            </a:r>
          </a:p>
        </p:txBody>
      </p:sp>
    </p:spTree>
    <p:extLst>
      <p:ext uri="{BB962C8B-B14F-4D97-AF65-F5344CB8AC3E}">
        <p14:creationId xmlns:p14="http://schemas.microsoft.com/office/powerpoint/2010/main" val="269086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ugcw7wOZB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ydog.com/glossary/definition.php?term=Higher%20Order%20Condition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0gkcY1SB-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 dirty="0"/>
              <a:t>Random &amp; Obscure Crash Course 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A quick guide to what you might not know or what you’re still confused about.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Elizabeth Kubler-Ross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The stages of death and dying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Denial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Anger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Bargaining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Depression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Acceptance 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Not scientifically valid, but interesting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525" y="1602250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Heritable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The extent to which THE DIFFERENCE among individuals can be attributed to genes.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Highly heritable = Height, IQ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Lower heritability = skin cancer, type 2 diabetes</a:t>
            </a:r>
          </a:p>
          <a:p>
            <a:pPr marL="457200" lvl="0" indent="-342900" rtl="0">
              <a:spcBef>
                <a:spcPts val="0"/>
              </a:spcBef>
              <a:buClr>
                <a:srgbClr val="CC0000"/>
              </a:buClr>
              <a:buSzPct val="100000"/>
              <a:buFont typeface="Architects Daughter"/>
              <a:buChar char="❏"/>
            </a:pPr>
            <a:r>
              <a:rPr lang="en" sz="1800">
                <a:solidFill>
                  <a:srgbClr val="CC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 Fact: Having two eyes has 0 heritability. Essentially, everyone is born with two eyes.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475" y="1513549"/>
            <a:ext cx="712300" cy="27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Lev Vygotsky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Culture influences development, cognitive development 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The ZONE OF PROXIMAL DEVELOPMENT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Scaffolding </a:t>
            </a:r>
          </a:p>
          <a:p>
            <a:pPr marL="1371600" lvl="2" indent="-3683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What you can accomplish with the help of a more experienced person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837" y="1545325"/>
            <a:ext cx="43338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Gender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Sex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XX (girl) or XY (boy)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Biological 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Gender 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 b="1"/>
              <a:t>Social Learning Theory</a:t>
            </a:r>
          </a:p>
          <a:p>
            <a:pPr marL="1371600" lvl="2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How we learn gender from our society</a:t>
            </a:r>
          </a:p>
          <a:p>
            <a:pPr marL="1371600" lvl="2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Gender Roles - expectations for being male or female 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 b="1"/>
              <a:t>Gender Schema Theory </a:t>
            </a:r>
          </a:p>
          <a:p>
            <a:pPr marL="1371600" lvl="2" indent="-3683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How we think about gender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425" y="474525"/>
            <a:ext cx="2447074" cy="263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Feature Detectors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50" y="1668750"/>
            <a:ext cx="5219700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54050" y="2840325"/>
            <a:ext cx="7670700" cy="185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Torsten &amp; Hubel (Nobel in 1981)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Shapes, Angles, and Movements (SAM)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Neurons in visual cortex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We use these to</a:t>
            </a:r>
            <a:r>
              <a:rPr lang="en" sz="2400" b="1"/>
              <a:t> 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parallel process</a:t>
            </a:r>
            <a:r>
              <a:rPr lang="en" sz="2400" b="1"/>
              <a:t> 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Sensing many different things happen at once </a:t>
            </a:r>
          </a:p>
          <a:p>
            <a:pPr marL="1371600" lvl="2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/>
              <a:t>We also parallel process music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Memory 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74650" y="12886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Three-Box Model aka Atkinson and Shiffrin Model aka Information Processing Model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Sensory 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Short-term (working memory)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Long Term Memory </a:t>
            </a:r>
          </a:p>
          <a:p>
            <a:pPr marL="914400" lvl="1" indent="-342900" rtl="0">
              <a:spcBef>
                <a:spcPts val="0"/>
              </a:spcBef>
              <a:buClr>
                <a:srgbClr val="FF0000"/>
              </a:buClr>
              <a:buSzPct val="100000"/>
              <a:buFont typeface="Architects Daughter"/>
              <a:buChar char="❏"/>
            </a:pPr>
            <a:r>
              <a:rPr lang="en" sz="1800" i="1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NOTE: THIS IS NOT ENCODING, STORAGE, RETRIEVAL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375" y="3668675"/>
            <a:ext cx="5680150" cy="14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Psychogenic Amnesia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You forget something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No physical or biological reason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Also…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Dissociative amnesia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Anterograde amnesia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Retrograde amnesia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Infantile amnesia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450" y="26399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Memory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Long Term Memories</a:t>
            </a:r>
          </a:p>
          <a:p>
            <a:pPr marL="914400" lvl="1" indent="-381000" rtl="0">
              <a:spcBef>
                <a:spcPts val="0"/>
              </a:spcBef>
              <a:buClr>
                <a:srgbClr val="9900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9900FF"/>
                </a:solidFill>
              </a:rPr>
              <a:t>Declarative/Explicit </a:t>
            </a:r>
          </a:p>
          <a:p>
            <a:pPr marL="1371600" lvl="2" indent="-381000" rtl="0">
              <a:spcBef>
                <a:spcPts val="0"/>
              </a:spcBef>
              <a:buClr>
                <a:srgbClr val="9900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9900FF"/>
                </a:solidFill>
              </a:rPr>
              <a:t>Semantic Memory - general facts, not personal </a:t>
            </a:r>
          </a:p>
          <a:p>
            <a:pPr marL="1371600" lvl="2" indent="-381000" rtl="0">
              <a:spcBef>
                <a:spcPts val="0"/>
              </a:spcBef>
              <a:buClr>
                <a:srgbClr val="9900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9900FF"/>
                </a:solidFill>
              </a:rPr>
              <a:t>Episodic - personal, biographical events </a:t>
            </a:r>
          </a:p>
          <a:p>
            <a:pPr marL="1371600" lvl="2" indent="-381000" rtl="0">
              <a:spcBef>
                <a:spcPts val="0"/>
              </a:spcBef>
              <a:buClr>
                <a:srgbClr val="9900F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9900FF"/>
                </a:solidFill>
              </a:rPr>
              <a:t>Prospective Memory - memory for a future event </a:t>
            </a:r>
          </a:p>
          <a:p>
            <a:pPr marL="914400" lvl="1" indent="-381000" rtl="0">
              <a:spcBef>
                <a:spcPts val="0"/>
              </a:spcBef>
              <a:buClr>
                <a:srgbClr val="6AA84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6AA84F"/>
                </a:solidFill>
              </a:rPr>
              <a:t>Implicit/Non-declarative </a:t>
            </a:r>
          </a:p>
          <a:p>
            <a:pPr marL="1371600" lvl="2" indent="-381000" rtl="0">
              <a:spcBef>
                <a:spcPts val="0"/>
              </a:spcBef>
              <a:buClr>
                <a:srgbClr val="6AA84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6AA84F"/>
                </a:solidFill>
              </a:rPr>
              <a:t>Procedural - how to do something </a:t>
            </a:r>
          </a:p>
          <a:p>
            <a:pPr marL="1371600" lvl="2" indent="-381000" rtl="0">
              <a:spcBef>
                <a:spcPts val="0"/>
              </a:spcBef>
              <a:buClr>
                <a:srgbClr val="6AA84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6AA84F"/>
                </a:solidFill>
              </a:rPr>
              <a:t>Emotional Memories </a:t>
            </a:r>
          </a:p>
          <a:p>
            <a:pPr marL="1371600" lvl="2" indent="-381000" rtl="0">
              <a:spcBef>
                <a:spcPts val="0"/>
              </a:spcBef>
              <a:buClr>
                <a:srgbClr val="6AA84F"/>
              </a:buClr>
              <a:buSzPct val="80000"/>
              <a:buFont typeface="Wingdings"/>
              <a:buChar char="§"/>
            </a:pPr>
            <a:r>
              <a:rPr lang="en">
                <a:solidFill>
                  <a:srgbClr val="6AA84F"/>
                </a:solidFill>
              </a:rPr>
              <a:t>Flashbulb Memories </a:t>
            </a:r>
          </a:p>
          <a:p>
            <a:pPr marL="914400" lvl="0" indent="0">
              <a:spcBef>
                <a:spcPts val="0"/>
              </a:spcBef>
              <a:buNone/>
            </a:pP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Instinctive Drift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Rewards? Who cares?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With animals, sometimes a reinforcement can not get them to perform a behavior that is counter-instinctive to their nature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A rat won’t walk backwards.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A pig can’t be trained to put a coin in a bank. They bury them.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Defense Mechanisms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Repression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Regression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Sublimation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Denial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Reaction Formation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Displacement </a:t>
            </a:r>
          </a:p>
          <a:p>
            <a:pPr marL="457200" lvl="0" indent="-406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Projection</a:t>
            </a:r>
          </a:p>
          <a:p>
            <a:pPr marL="457200" lvl="0" indent="-406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800"/>
              <a:t>Rationalization 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000" y="1988600"/>
            <a:ext cx="22098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775" y="1202425"/>
            <a:ext cx="7730574" cy="38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 Deviation 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Personal Construct Theory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George Kelly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We create our own view of the world, what is right-wrong, fair-unfair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How do you interpret your world?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Personality/Development idea 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3525" y="3383175"/>
            <a:ext cx="22574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125" y="231700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Psychology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-67025" y="14618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Human Factors Psychology 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>
                <a:solidFill>
                  <a:srgbClr val="333333"/>
                </a:solidFill>
              </a:rPr>
              <a:t>design products, equipment and systems for maximum safe, effective, satisfying use by humans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504241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❖"/>
            </a:pPr>
            <a:r>
              <a:rPr lang="en" sz="2200"/>
              <a:t>Industrial-Organizational Psychology (I/O)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➢"/>
            </a:pPr>
            <a:r>
              <a:rPr lang="en" sz="2200"/>
              <a:t>How psychology can be applied to the study of human behavior in the work place</a:t>
            </a:r>
          </a:p>
          <a:p>
            <a:pPr marL="1371600" lvl="2" indent="-3683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 sz="2200"/>
              <a:t>Motivation, employee morale, etc...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180" y="2699250"/>
            <a:ext cx="1485100" cy="13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Omission Training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Operant Conditioning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UNPLEASANT CONSEQUENCES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STOPS unwanted behavior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Also known as punishment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Positive and Negative 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200" y="2562025"/>
            <a:ext cx="3801524" cy="229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Second-Order Conditioning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Also known as “</a:t>
            </a:r>
            <a:r>
              <a:rPr lang="en" u="sng">
                <a:solidFill>
                  <a:schemeClr val="hlink"/>
                </a:solidFill>
                <a:hlinkClick r:id="rId3"/>
              </a:rPr>
              <a:t>Higher Order</a:t>
            </a:r>
            <a:r>
              <a:rPr lang="en"/>
              <a:t>” conditioning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We can sometimes classically condition people using the CS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If a person is trained to salivate to a bell, you may be able to substitute a blue light for the bell and still get the conditioned response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00" y="366325"/>
            <a:ext cx="6701349" cy="46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Taste Aversion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John Garcia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Garcia Effect 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We avoid food or drink that’s made us ill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We’re BIOLOGICALLY predisposed to do this </a:t>
            </a:r>
          </a:p>
          <a:p>
            <a:pPr marL="457200" lvl="0" indent="-3683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Strange taste + sickness = avoid </a:t>
            </a:r>
          </a:p>
          <a:p>
            <a:pPr marL="457200" lvl="0" indent="-3683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200"/>
              <a:t>Doesn’t need repeating. 1x is enough 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950" y="1692375"/>
            <a:ext cx="2200649" cy="28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Premack Principle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You can operantly condition someone to do something they don’t like by providing an incentive they do.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Want the car?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63425"/>
            <a:ext cx="3869325" cy="270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Aversive Conditioning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Pairs a habit (smoking) with something unpleasant (nausea) to stop the behavior.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Aversive = means sucky 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075" y="3078275"/>
            <a:ext cx="3818299" cy="19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Robert Rescorla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Cognition can mess with classical conditioning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Contingency Theory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In CC, an organism can predict the likelihood of a certain event occurring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200"/>
              <a:t>Measures of Central Tendency 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00" y="1827275"/>
            <a:ext cx="7059149" cy="27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Hypnosis Theories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Role Theory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914400" lvl="1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Theorize that hypnosis is not an alternate state of consciousness at all. People who are easily hypnotized have richer fantasy lives and follow directions well.</a:t>
            </a:r>
          </a:p>
          <a:p>
            <a:pPr marL="457200" lvl="0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State Theory</a:t>
            </a:r>
          </a:p>
          <a:p>
            <a:pPr marL="914400" lvl="1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Hypnosis meets some parts of the definitions for an altered state of consciousness.</a:t>
            </a:r>
          </a:p>
          <a:p>
            <a:pPr marL="457200" lvl="0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Divided Consciousness 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 Hypnosis involves dissociation, a split in consciousness in which one part of the mind operates independently of the rest of consciousness. </a:t>
            </a:r>
          </a:p>
          <a:p>
            <a:pPr marL="914400" lvl="1" indent="-34925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Hidden observer</a:t>
            </a:r>
          </a:p>
          <a:p>
            <a:pPr marL="914400" lvl="1" indent="-34925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Ernst Hilgard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Systematic Desensitization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Therapy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Relaxation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Create anxiety hierarchy (ranking of fear)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Behavior Therapy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Phobias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Joseph Wolpe 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Little Peter/Mary Cover Jones study 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850" y="2402050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100" y="276437"/>
            <a:ext cx="6128724" cy="4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Deep Structure vs. Surface Structure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Surface Structure of Language vs. what the sentence means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Examples: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POLICE BEGIN CAMPAIGN TO RUN DOWN JAYWALKERS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FARMER BILL DIES IN HOUSE 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LUNG CANCER IN WOMEN MUSHROOMS </a:t>
            </a:r>
          </a:p>
          <a:p>
            <a:pPr marL="1371600" lvl="2" indent="-3810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TEACHER STRIKES IDLE KIDS 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Linguistic Relativity 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Whorf-Sapir Hypothesis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Whorf Hypothesis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Linguistic Determinism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Languages we use control and limits our thinking 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Definitely influences it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575" y="1744400"/>
            <a:ext cx="2789674" cy="30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Language Acquisition Device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42092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600"/>
              <a:t>Noam Chomsky</a:t>
            </a:r>
          </a:p>
          <a:p>
            <a:pPr marL="457200" lvl="0" indent="-3937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600"/>
              <a:t>Language in innate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400"/>
              <a:t>We have a LAD...an innate ability to learn language</a:t>
            </a:r>
          </a:p>
          <a:p>
            <a:pPr marL="457200" lvl="0" indent="-3937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600"/>
              <a:t>Evidence: most people learn language in recognizable steps </a:t>
            </a:r>
          </a:p>
          <a:p>
            <a:pPr marL="914400" lvl="1" indent="-3937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600"/>
              <a:t>We learn language so easily is must be inborn </a:t>
            </a:r>
          </a:p>
          <a:p>
            <a:pPr marL="457200" lvl="0" indent="-3937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2600"/>
              <a:t>a.k.a. - Nativist Theory of Language Acquisition 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200" y="1493975"/>
            <a:ext cx="1045849" cy="78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35652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“Diffusion of Responsibility”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 tricky term that is just referring to the bystander effect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Kitty Genovese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John Darley and Bibb Latane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377" y="2484975"/>
            <a:ext cx="3102947" cy="22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Impairment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When you’re watched by others it hurts performance on a task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OPPOSITE of Social Facilitation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Likely some connection to Yerkes-Dodson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225" y="3478000"/>
            <a:ext cx="2153624" cy="151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False Consensus Effect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Overestimating how similarly other people think like you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Social Psychology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Surveys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575" y="2317225"/>
            <a:ext cx="3516924" cy="24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Neuroleptics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Psychopharmacology - using drugs to treat mental illness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/>
              <a:t>Tardive dyskinesia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Antipsychotic drugs used to treat schizophrenia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 i="1"/>
              <a:t>Thorazine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 i="1"/>
              <a:t>Clozapine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❏"/>
            </a:pPr>
            <a:r>
              <a:rPr lang="en" i="1"/>
              <a:t>Haloperidol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i="1"/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225" y="3564725"/>
            <a:ext cx="1739575" cy="14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Agonists and Antagonists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350" y="1427550"/>
            <a:ext cx="6434925" cy="38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Cerebral Cortex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1800"/>
              <a:t>The cerebral cortex makes up the FRONTAL, PARIETAL, OCCIPITAL, and TEMPORAL LOBE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1800"/>
              <a:t>Prefrontal Cortex - newest area of brain responsible for higher level thinking, planning, judgement 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 sz="1800"/>
              <a:t>You know the lobes...but should know they all make up the cerebral cortex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00" y="1553400"/>
            <a:ext cx="2717274" cy="28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Mirror Neurons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Neurons in the premotor cortex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Empathy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Mimic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❏"/>
            </a:pPr>
            <a:r>
              <a:rPr lang="en"/>
              <a:t>Observational Learning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497450" y="921825"/>
            <a:ext cx="5708399" cy="6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725" y="1521500"/>
            <a:ext cx="46291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Reticular Formation	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Reticular Activating System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R.A.S. = Rise and Shine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Arousal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Attention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SAME TERM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900" y="1818074"/>
            <a:ext cx="3865899" cy="289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25" y="176300"/>
            <a:ext cx="7099449" cy="29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03500" y="3204975"/>
            <a:ext cx="7408500" cy="129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Closure  - closing up the spaces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Symmetry - similar parts face each other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Proximity - close things must be together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Continuity - things continue in a fluid line (even if blocked) 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Figure Ground (black space/white space) 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Similarity - things that are alike are together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825" y="99737"/>
            <a:ext cx="6397024" cy="494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On-screen Show (16:9)</PresentationFormat>
  <Paragraphs>199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Architects Daughter</vt:lpstr>
      <vt:lpstr>Arial</vt:lpstr>
      <vt:lpstr>Courier New</vt:lpstr>
      <vt:lpstr>Georgia</vt:lpstr>
      <vt:lpstr>Wingdings</vt:lpstr>
      <vt:lpstr>modern</vt:lpstr>
      <vt:lpstr>Random &amp; Obscure Crash Course </vt:lpstr>
      <vt:lpstr>Standard Deviation </vt:lpstr>
      <vt:lpstr>Measures of Central Tendency </vt:lpstr>
      <vt:lpstr>Agonists and Antagonists </vt:lpstr>
      <vt:lpstr>Cerebral Cortex</vt:lpstr>
      <vt:lpstr>Mirror Neurons</vt:lpstr>
      <vt:lpstr>Reticular Formation </vt:lpstr>
      <vt:lpstr>PowerPoint Presentation</vt:lpstr>
      <vt:lpstr>PowerPoint Presentation</vt:lpstr>
      <vt:lpstr>Elizabeth Kubler-Ross</vt:lpstr>
      <vt:lpstr>Heritable </vt:lpstr>
      <vt:lpstr>Lev Vygotsky</vt:lpstr>
      <vt:lpstr>Gender</vt:lpstr>
      <vt:lpstr>Feature Detectors </vt:lpstr>
      <vt:lpstr>Memory </vt:lpstr>
      <vt:lpstr>Psychogenic Amnesia </vt:lpstr>
      <vt:lpstr>Memory</vt:lpstr>
      <vt:lpstr>Instinctive Drift </vt:lpstr>
      <vt:lpstr>Defense Mechanisms </vt:lpstr>
      <vt:lpstr>Personal Construct Theory </vt:lpstr>
      <vt:lpstr>PowerPoint Presentation</vt:lpstr>
      <vt:lpstr>Types of Psychology </vt:lpstr>
      <vt:lpstr>Omission Training </vt:lpstr>
      <vt:lpstr>Second-Order Conditioning </vt:lpstr>
      <vt:lpstr>PowerPoint Presentation</vt:lpstr>
      <vt:lpstr>Taste Aversion </vt:lpstr>
      <vt:lpstr>Premack Principle</vt:lpstr>
      <vt:lpstr>Aversive Conditioning </vt:lpstr>
      <vt:lpstr>Robert Rescorla </vt:lpstr>
      <vt:lpstr>Hypnosis Theories</vt:lpstr>
      <vt:lpstr>Systematic Desensitization</vt:lpstr>
      <vt:lpstr>PowerPoint Presentation</vt:lpstr>
      <vt:lpstr>Deep Structure vs. Surface Structure</vt:lpstr>
      <vt:lpstr>Linguistic Relativity </vt:lpstr>
      <vt:lpstr>Language Acquisition Device </vt:lpstr>
      <vt:lpstr>“Diffusion of Responsibility”</vt:lpstr>
      <vt:lpstr>Social Impairment </vt:lpstr>
      <vt:lpstr>False Consensus Effect</vt:lpstr>
      <vt:lpstr>Neuroleptics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&amp; Obscure Crash Course </dc:title>
  <dc:creator>Mike</dc:creator>
  <cp:lastModifiedBy>Mike</cp:lastModifiedBy>
  <cp:revision>2</cp:revision>
  <dcterms:modified xsi:type="dcterms:W3CDTF">2015-04-30T20:47:27Z</dcterms:modified>
</cp:coreProperties>
</file>